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70" r:id="rId6"/>
    <p:sldId id="261" r:id="rId7"/>
    <p:sldId id="262" r:id="rId8"/>
    <p:sldId id="263" r:id="rId9"/>
    <p:sldId id="264" r:id="rId10"/>
    <p:sldId id="265" r:id="rId11"/>
    <p:sldId id="271" r:id="rId12"/>
    <p:sldId id="267" r:id="rId13"/>
    <p:sldId id="268" r:id="rId14"/>
    <p:sldId id="269" r:id="rId15"/>
  </p:sldIdLst>
  <p:sldSz cx="9144000" cy="5143500" type="screen16x9"/>
  <p:notesSz cx="6858000" cy="9144000"/>
  <p:embeddedFontLst>
    <p:embeddedFont>
      <p:font typeface="Merriweather" panose="00000500000000000000" pitchFamily="2" charset="0"/>
      <p:regular r:id="rId17"/>
      <p:bold r:id="rId18"/>
      <p:italic r:id="rId19"/>
      <p:boldItalic r:id="rId20"/>
    </p:embeddedFont>
    <p:embeddedFont>
      <p:font typeface="Roboto" panose="020000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6993" autoAdjust="0"/>
  </p:normalViewPr>
  <p:slideViewPr>
    <p:cSldViewPr snapToGrid="0">
      <p:cViewPr varScale="1">
        <p:scale>
          <a:sx n="52" d="100"/>
          <a:sy n="52" d="100"/>
        </p:scale>
        <p:origin x="1210" y="4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31686bdf5dc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1686bdf5d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section defines functions to handle file input. The getFileName function extracts the file name from the file path</a:t>
            </a:r>
            <a:endParaRPr/>
          </a:p>
          <a:p>
            <a:pPr marL="0" lvl="0" indent="0" algn="l" rtl="0">
              <a:spcBef>
                <a:spcPts val="0"/>
              </a:spcBef>
              <a:spcAft>
                <a:spcPts val="0"/>
              </a:spcAft>
              <a:buNone/>
            </a:pPr>
            <a:endParaRPr/>
          </a:p>
          <a:p>
            <a:pPr marL="0" lvl="0" indent="0" algn="l" rtl="0">
              <a:spcBef>
                <a:spcPts val="0"/>
              </a:spcBef>
              <a:spcAft>
                <a:spcPts val="0"/>
              </a:spcAft>
              <a:buNone/>
            </a:pPr>
            <a:r>
              <a:rPr lang="en"/>
              <a:t> And the file_dropped function verified that the file provided is a CSV files in the working directory and configures the listbox background to be a color when verified.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dirty="0"/>
              <a:t>This section defines the </a:t>
            </a:r>
            <a:r>
              <a:rPr lang="en-US" dirty="0" err="1"/>
              <a:t>startButtonClick</a:t>
            </a:r>
            <a:r>
              <a:rPr lang="en-US" dirty="0"/>
              <a:t> function, which begins when the start button is clicked, the </a:t>
            </a:r>
            <a:r>
              <a:rPr lang="en-US" dirty="0" err="1"/>
              <a:t>listbox</a:t>
            </a:r>
            <a:r>
              <a:rPr lang="en-US" dirty="0"/>
              <a:t> background is a color (thus the file verified), and the function hasn’t run before.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organizes players into clusters based on their metrics, calculates the cluster averages, and then uses a Random Forest classifier to recommend drill categories for each cluster, updating the GUI with the results.</a:t>
            </a:r>
          </a:p>
        </p:txBody>
      </p:sp>
    </p:spTree>
    <p:extLst>
      <p:ext uri="{BB962C8B-B14F-4D97-AF65-F5344CB8AC3E}">
        <p14:creationId xmlns:p14="http://schemas.microsoft.com/office/powerpoint/2010/main" val="1854309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1656370c59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1656370c5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did not write the code for this project from scratch. </a:t>
            </a:r>
            <a:endParaRPr/>
          </a:p>
          <a:p>
            <a:pPr marL="0" lvl="0" indent="0" algn="l" rtl="0">
              <a:spcBef>
                <a:spcPts val="0"/>
              </a:spcBef>
              <a:spcAft>
                <a:spcPts val="0"/>
              </a:spcAft>
              <a:buNone/>
            </a:pPr>
            <a:endParaRPr/>
          </a:p>
          <a:p>
            <a:pPr marL="0" lvl="0" indent="0" algn="l" rtl="0">
              <a:spcBef>
                <a:spcPts val="0"/>
              </a:spcBef>
              <a:spcAft>
                <a:spcPts val="0"/>
              </a:spcAft>
              <a:buNone/>
            </a:pPr>
            <a:r>
              <a:rPr lang="en"/>
              <a:t>I utilized the clustering, classifying, and label encoder programs provided in class as the base of my project. </a:t>
            </a:r>
            <a:endParaRPr/>
          </a:p>
          <a:p>
            <a:pPr marL="0" lvl="0" indent="0" algn="l" rtl="0">
              <a:spcBef>
                <a:spcPts val="0"/>
              </a:spcBef>
              <a:spcAft>
                <a:spcPts val="0"/>
              </a:spcAft>
              <a:buNone/>
            </a:pPr>
            <a:endParaRPr/>
          </a:p>
          <a:p>
            <a:pPr marL="0" lvl="0" indent="0" algn="l" rtl="0">
              <a:spcBef>
                <a:spcPts val="0"/>
              </a:spcBef>
              <a:spcAft>
                <a:spcPts val="0"/>
              </a:spcAft>
              <a:buNone/>
            </a:pPr>
            <a:r>
              <a:rPr lang="en"/>
              <a:t>For the GUI development phase of the project I had no prior experience using the Python’s tkinter library, so I utilized many websites to create the skeleton of the GUI and the drag-and-drop file functionality seen in the demonstration.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308a7d95247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308a7d95247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aspect of this project that was a major challenge was the accuracy of the classifier responsible for predicting the drill categories for each cluster. </a:t>
            </a:r>
            <a:endParaRPr/>
          </a:p>
          <a:p>
            <a:pPr marL="0" lvl="0" indent="0" algn="l" rtl="0">
              <a:spcBef>
                <a:spcPts val="0"/>
              </a:spcBef>
              <a:spcAft>
                <a:spcPts val="0"/>
              </a:spcAft>
              <a:buNone/>
            </a:pPr>
            <a:endParaRPr/>
          </a:p>
          <a:p>
            <a:pPr marL="0" lvl="0" indent="0" algn="l" rtl="0">
              <a:spcBef>
                <a:spcPts val="0"/>
              </a:spcBef>
              <a:spcAft>
                <a:spcPts val="0"/>
              </a:spcAft>
              <a:buNone/>
            </a:pPr>
            <a:r>
              <a:rPr lang="en"/>
              <a:t>I tested two types of classifiers, decision tree and random forest, with a variety of max depths and types of datasets, one that included only game data and one with both practices and games, which actually decreased performance for both classifiers. If i were to continue this project this would be the top priority.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08a7d95247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308a7d95247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308a7d95247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308a7d9524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 term project utilizes AI to recommend performance improvements for soccer players and how to achieve those improvements</a:t>
            </a:r>
            <a:endParaRPr/>
          </a:p>
          <a:p>
            <a:pPr marL="0" lvl="0" indent="0" algn="l" rtl="0">
              <a:spcBef>
                <a:spcPts val="0"/>
              </a:spcBef>
              <a:spcAft>
                <a:spcPts val="0"/>
              </a:spcAft>
              <a:buNone/>
            </a:pPr>
            <a:endParaRPr/>
          </a:p>
          <a:p>
            <a:pPr marL="0" lvl="0" indent="0" algn="l" rtl="0">
              <a:spcBef>
                <a:spcPts val="0"/>
              </a:spcBef>
              <a:spcAft>
                <a:spcPts val="0"/>
              </a:spcAft>
              <a:buNone/>
            </a:pPr>
            <a:r>
              <a:rPr lang="en"/>
              <a:t>First it groups players on a team based on playing style/role</a:t>
            </a:r>
            <a:endParaRPr/>
          </a:p>
          <a:p>
            <a:pPr marL="0" lvl="0" indent="0" algn="l" rtl="0">
              <a:spcBef>
                <a:spcPts val="0"/>
              </a:spcBef>
              <a:spcAft>
                <a:spcPts val="0"/>
              </a:spcAft>
              <a:buNone/>
            </a:pPr>
            <a:endParaRPr/>
          </a:p>
          <a:p>
            <a:pPr marL="0" lvl="0" indent="0" algn="l" rtl="0">
              <a:spcBef>
                <a:spcPts val="0"/>
              </a:spcBef>
              <a:spcAft>
                <a:spcPts val="0"/>
              </a:spcAft>
              <a:buNone/>
            </a:pPr>
            <a:r>
              <a:rPr lang="en"/>
              <a:t>Next it predicts the recommended drill category that should be used by that group to improve</a:t>
            </a:r>
            <a:endParaRPr/>
          </a:p>
          <a:p>
            <a:pPr marL="0" lvl="0" indent="0" algn="l" rtl="0">
              <a:spcBef>
                <a:spcPts val="0"/>
              </a:spcBef>
              <a:spcAft>
                <a:spcPts val="0"/>
              </a:spcAft>
              <a:buNone/>
            </a:pPr>
            <a:endParaRPr/>
          </a:p>
          <a:p>
            <a:pPr marL="0" lvl="0" indent="0" algn="l" rtl="0">
              <a:spcBef>
                <a:spcPts val="0"/>
              </a:spcBef>
              <a:spcAft>
                <a:spcPts val="0"/>
              </a:spcAft>
              <a:buNone/>
            </a:pPr>
            <a:r>
              <a:rPr lang="en"/>
              <a:t>And then it presents the information to the user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08a7d95247_0_7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08a7d95247_0_7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 had the idea for this project due to the rising prevalence of tracking system in soccer. Throughout my career as a soccer player I have used different systems on multiple occasions and here at UNA, where they use the TITAN system. </a:t>
            </a:r>
            <a:endParaRPr/>
          </a:p>
          <a:p>
            <a:pPr marL="0" lvl="0" indent="0" algn="l" rtl="0">
              <a:spcBef>
                <a:spcPts val="0"/>
              </a:spcBef>
              <a:spcAft>
                <a:spcPts val="0"/>
              </a:spcAft>
              <a:buNone/>
            </a:pPr>
            <a:endParaRPr/>
          </a:p>
          <a:p>
            <a:pPr marL="0" lvl="0" indent="0" algn="l" rtl="0">
              <a:spcBef>
                <a:spcPts val="0"/>
              </a:spcBef>
              <a:spcAft>
                <a:spcPts val="0"/>
              </a:spcAft>
              <a:buNone/>
            </a:pPr>
            <a:r>
              <a:rPr lang="en"/>
              <a:t>Trackers are beneficial because they are able to track player performance in a variety of metrics like speed, distance, load, and more. My project allows the data collected from trackers to be used more effectively and hopefully result in an increase in individual and team performance.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308a7d95247_0_7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308a7d95247_0_7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Here's a more in depth breakdown of my system</a:t>
            </a:r>
            <a:endParaRPr/>
          </a:p>
          <a:p>
            <a:pPr marL="0" lvl="0" indent="0" algn="l" rtl="0">
              <a:spcBef>
                <a:spcPts val="0"/>
              </a:spcBef>
              <a:spcAft>
                <a:spcPts val="0"/>
              </a:spcAft>
              <a:buNone/>
            </a:pPr>
            <a:endParaRPr/>
          </a:p>
          <a:p>
            <a:pPr marL="0" lvl="0" indent="0" algn="l" rtl="0">
              <a:spcBef>
                <a:spcPts val="0"/>
              </a:spcBef>
              <a:spcAft>
                <a:spcPts val="0"/>
              </a:spcAft>
              <a:buNone/>
            </a:pPr>
            <a:r>
              <a:rPr lang="en"/>
              <a:t>To group players, clustering is conducted on game data collected from TITAN of the current UNA season using the k means algorithm</a:t>
            </a:r>
            <a:endParaRPr/>
          </a:p>
          <a:p>
            <a:pPr marL="0" lvl="0" indent="0" algn="l" rtl="0">
              <a:spcBef>
                <a:spcPts val="0"/>
              </a:spcBef>
              <a:spcAft>
                <a:spcPts val="0"/>
              </a:spcAft>
              <a:buNone/>
            </a:pPr>
            <a:endParaRPr/>
          </a:p>
          <a:p>
            <a:pPr marL="0" lvl="0" indent="0" algn="l" rtl="0">
              <a:spcBef>
                <a:spcPts val="0"/>
              </a:spcBef>
              <a:spcAft>
                <a:spcPts val="0"/>
              </a:spcAft>
              <a:buNone/>
            </a:pPr>
            <a:r>
              <a:rPr lang="en"/>
              <a:t>Then it utilizes a random forest classifier trained on labeled TITAN game data from last season to predict which drill category to suggest for each group</a:t>
            </a:r>
            <a:endParaRPr/>
          </a:p>
          <a:p>
            <a:pPr marL="0" lvl="0" indent="0" algn="l" rtl="0">
              <a:spcBef>
                <a:spcPts val="0"/>
              </a:spcBef>
              <a:spcAft>
                <a:spcPts val="0"/>
              </a:spcAft>
              <a:buNone/>
            </a:pPr>
            <a:endParaRPr/>
          </a:p>
          <a:p>
            <a:pPr marL="0" lvl="0" indent="0" algn="l" rtl="0">
              <a:spcBef>
                <a:spcPts val="0"/>
              </a:spcBef>
              <a:spcAft>
                <a:spcPts val="0"/>
              </a:spcAft>
              <a:buNone/>
            </a:pPr>
            <a:r>
              <a:rPr lang="en"/>
              <a:t>And lastly a GUI is created that is able to take in TITAN data and present the groupings and recommended drill category and description to the user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98834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308a7d95247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308a7d95247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would be the data set that users would export from their tracking system. This file specifically, used in the demonstration, contains game data from the current UNA season.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1656370c59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1656370c5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file is the labeled training dataset taken from the 2023 UNA soccer season of previous players. </a:t>
            </a:r>
            <a:endParaRPr/>
          </a:p>
          <a:p>
            <a:pPr marL="0" lvl="0" indent="0" algn="l" rtl="0">
              <a:spcBef>
                <a:spcPts val="0"/>
              </a:spcBef>
              <a:spcAft>
                <a:spcPts val="0"/>
              </a:spcAft>
              <a:buNone/>
            </a:pPr>
            <a:endParaRPr/>
          </a:p>
          <a:p>
            <a:pPr marL="0" lvl="0" indent="0" algn="l" rtl="0">
              <a:spcBef>
                <a:spcPts val="0"/>
              </a:spcBef>
              <a:spcAft>
                <a:spcPts val="0"/>
              </a:spcAft>
              <a:buNone/>
            </a:pPr>
            <a:r>
              <a:rPr lang="en"/>
              <a:t>This dataset only includes data from games. Through a questionnaire, I gathered the drill category that increased the performance of each player and labeled all entries of that player in the dataset with that abbreviation. This was then used to train the random forest classifier.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1656370c59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1656370c59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breakdown of the abbreviated categories of drills utilized by the program; drill categories include acceleration drills, cone dribbling, rondo, long distance passing patterns, and short distance passing patterns. </a:t>
            </a:r>
            <a:endParaRPr/>
          </a:p>
          <a:p>
            <a:pPr marL="0" lvl="0" indent="0" algn="l" rtl="0">
              <a:spcBef>
                <a:spcPts val="0"/>
              </a:spcBef>
              <a:spcAft>
                <a:spcPts val="0"/>
              </a:spcAft>
              <a:buNone/>
            </a:pPr>
            <a:endParaRPr/>
          </a:p>
          <a:p>
            <a:pPr marL="0" lvl="0" indent="0" algn="l" rtl="0">
              <a:spcBef>
                <a:spcPts val="0"/>
              </a:spcBef>
              <a:spcAft>
                <a:spcPts val="0"/>
              </a:spcAft>
              <a:buNone/>
            </a:pPr>
            <a:r>
              <a:rPr lang="en"/>
              <a:t>After the random forest classifier is trained using the labeled dataset in the past slide, the average metrics of all players in each cluster is calculated and used to predict the recommended drill category for the cluster. Then the description of the drill category is displayed on the GUI.</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1686bdf5dc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1686bdf5d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a brief peek under the hood of the system, this section sets up the GUI with a title, file drag-and-drop input, and a button to start analysis. Once a file is dropped into the listbox provided, the file_dropped function is called.</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accent5"/>
                </a:solidFill>
              </a:rPr>
              <a:t>Performance Recommendation System For Soccer Players</a:t>
            </a:r>
            <a:endParaRPr>
              <a:solidFill>
                <a:schemeClr val="accent5"/>
              </a:solidFill>
            </a:endParaRPr>
          </a:p>
        </p:txBody>
      </p:sp>
      <p:sp>
        <p:nvSpPr>
          <p:cNvPr id="65" name="Google Shape;65;p13"/>
          <p:cNvSpPr txBox="1">
            <a:spLocks noGrp="1"/>
          </p:cNvSpPr>
          <p:nvPr>
            <p:ph type="subTitle" idx="1"/>
          </p:nvPr>
        </p:nvSpPr>
        <p:spPr>
          <a:xfrm>
            <a:off x="311700" y="1775260"/>
            <a:ext cx="4242600" cy="738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00">
                <a:solidFill>
                  <a:srgbClr val="3E3E3E"/>
                </a:solidFill>
              </a:rPr>
              <a:t>By Montana Merkle</a:t>
            </a:r>
            <a:endParaRPr sz="2000">
              <a:solidFill>
                <a:srgbClr val="3E3E3E"/>
              </a:solidFill>
            </a:endParaRPr>
          </a:p>
        </p:txBody>
      </p:sp>
      <p:pic>
        <p:nvPicPr>
          <p:cNvPr id="66" name="Google Shape;66;p13"/>
          <p:cNvPicPr preferRelativeResize="0"/>
          <p:nvPr/>
        </p:nvPicPr>
        <p:blipFill>
          <a:blip r:embed="rId3">
            <a:alphaModFix/>
          </a:blip>
          <a:stretch>
            <a:fillRect/>
          </a:stretch>
        </p:blipFill>
        <p:spPr>
          <a:xfrm>
            <a:off x="3177625" y="2165502"/>
            <a:ext cx="4782074" cy="2689925"/>
          </a:xfrm>
          <a:prstGeom prst="rect">
            <a:avLst/>
          </a:prstGeom>
          <a:noFill/>
          <a:ln>
            <a:noFill/>
          </a:ln>
        </p:spPr>
      </p:pic>
      <p:pic>
        <p:nvPicPr>
          <p:cNvPr id="67" name="Google Shape;67;p13"/>
          <p:cNvPicPr preferRelativeResize="0"/>
          <p:nvPr/>
        </p:nvPicPr>
        <p:blipFill>
          <a:blip r:embed="rId4">
            <a:alphaModFix/>
          </a:blip>
          <a:stretch>
            <a:fillRect/>
          </a:stretch>
        </p:blipFill>
        <p:spPr>
          <a:xfrm>
            <a:off x="7216750" y="1614185"/>
            <a:ext cx="1219200" cy="121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2"/>
          <p:cNvPicPr preferRelativeResize="0"/>
          <p:nvPr/>
        </p:nvPicPr>
        <p:blipFill rotWithShape="1">
          <a:blip r:embed="rId3">
            <a:alphaModFix/>
          </a:blip>
          <a:srcRect r="6235"/>
          <a:stretch/>
        </p:blipFill>
        <p:spPr>
          <a:xfrm>
            <a:off x="95875" y="367937"/>
            <a:ext cx="8952251" cy="4407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de walkthrough">
            <a:hlinkClick r:id="" action="ppaction://media"/>
            <a:extLst>
              <a:ext uri="{FF2B5EF4-FFF2-40B4-BE49-F238E27FC236}">
                <a16:creationId xmlns:a16="http://schemas.microsoft.com/office/drawing/2014/main" id="{81677C75-F0CA-5FB0-A92F-9DE8DACAB0F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9464" y="210978"/>
            <a:ext cx="8905071" cy="4721543"/>
          </a:xfrm>
          <a:prstGeom prst="rect">
            <a:avLst/>
          </a:prstGeom>
        </p:spPr>
      </p:pic>
    </p:spTree>
    <p:extLst>
      <p:ext uri="{BB962C8B-B14F-4D97-AF65-F5344CB8AC3E}">
        <p14:creationId xmlns:p14="http://schemas.microsoft.com/office/powerpoint/2010/main" val="3139571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37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4"/>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39" name="Google Shape;139;p24"/>
          <p:cNvSpPr txBox="1">
            <a:spLocks noGrp="1"/>
          </p:cNvSpPr>
          <p:nvPr>
            <p:ph type="title"/>
          </p:nvPr>
        </p:nvSpPr>
        <p:spPr>
          <a:xfrm>
            <a:off x="6376800" y="437550"/>
            <a:ext cx="2552700" cy="4268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chemeClr val="accent5"/>
                </a:solidFill>
              </a:rPr>
              <a:t>What I Did and Didn’t Do</a:t>
            </a:r>
            <a:endParaRPr sz="3900">
              <a:solidFill>
                <a:schemeClr val="accent5"/>
              </a:solidFill>
            </a:endParaRPr>
          </a:p>
        </p:txBody>
      </p:sp>
      <p:sp>
        <p:nvSpPr>
          <p:cNvPr id="140" name="Google Shape;140;p24"/>
          <p:cNvSpPr txBox="1"/>
          <p:nvPr/>
        </p:nvSpPr>
        <p:spPr>
          <a:xfrm>
            <a:off x="2650" y="-7950"/>
            <a:ext cx="6138300" cy="5143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dk2"/>
              </a:solidFill>
              <a:latin typeface="Roboto"/>
              <a:ea typeface="Roboto"/>
              <a:cs typeface="Roboto"/>
              <a:sym typeface="Roboto"/>
            </a:endParaRPr>
          </a:p>
        </p:txBody>
      </p:sp>
      <p:sp>
        <p:nvSpPr>
          <p:cNvPr id="141" name="Google Shape;141;p24"/>
          <p:cNvSpPr txBox="1">
            <a:spLocks noGrp="1"/>
          </p:cNvSpPr>
          <p:nvPr>
            <p:ph type="body" idx="1"/>
          </p:nvPr>
        </p:nvSpPr>
        <p:spPr>
          <a:xfrm>
            <a:off x="121600" y="137575"/>
            <a:ext cx="5887200" cy="4921200"/>
          </a:xfrm>
          <a:prstGeom prst="rect">
            <a:avLst/>
          </a:prstGeom>
        </p:spPr>
        <p:txBody>
          <a:bodyPr spcFirstLastPara="1" wrap="square" lIns="91425" tIns="91425" rIns="91425" bIns="91425" anchor="t" anchorCtr="0">
            <a:noAutofit/>
          </a:bodyPr>
          <a:lstStyle/>
          <a:p>
            <a:pPr marL="0" lvl="0" indent="0" algn="ctr" rtl="0">
              <a:lnSpc>
                <a:spcPct val="95000"/>
              </a:lnSpc>
              <a:spcBef>
                <a:spcPts val="0"/>
              </a:spcBef>
              <a:spcAft>
                <a:spcPts val="0"/>
              </a:spcAft>
              <a:buSzPts val="852"/>
              <a:buNone/>
            </a:pPr>
            <a:r>
              <a:rPr lang="en" sz="1804">
                <a:solidFill>
                  <a:srgbClr val="000000"/>
                </a:solidFill>
              </a:rPr>
              <a:t>I did not write this code from scratch.</a:t>
            </a:r>
            <a:endParaRPr sz="1804">
              <a:solidFill>
                <a:srgbClr val="000000"/>
              </a:solidFill>
            </a:endParaRPr>
          </a:p>
          <a:p>
            <a:pPr marL="457200" lvl="0" indent="-343217" algn="l" rtl="0">
              <a:lnSpc>
                <a:spcPct val="95000"/>
              </a:lnSpc>
              <a:spcBef>
                <a:spcPts val="1200"/>
              </a:spcBef>
              <a:spcAft>
                <a:spcPts val="0"/>
              </a:spcAft>
              <a:buClr>
                <a:schemeClr val="accent5"/>
              </a:buClr>
              <a:buSzPts val="1805"/>
              <a:buChar char="●"/>
            </a:pPr>
            <a:r>
              <a:rPr lang="en" sz="1804">
                <a:solidFill>
                  <a:schemeClr val="accent5"/>
                </a:solidFill>
              </a:rPr>
              <a:t>Utilized clustering program taken from class (10/3) as a base for the clustering phase of the project</a:t>
            </a:r>
            <a:endParaRPr sz="1804">
              <a:solidFill>
                <a:schemeClr val="accent5"/>
              </a:solidFill>
            </a:endParaRPr>
          </a:p>
          <a:p>
            <a:pPr marL="914400" lvl="1" indent="-343217" algn="l" rtl="0">
              <a:lnSpc>
                <a:spcPct val="95000"/>
              </a:lnSpc>
              <a:spcBef>
                <a:spcPts val="0"/>
              </a:spcBef>
              <a:spcAft>
                <a:spcPts val="0"/>
              </a:spcAft>
              <a:buClr>
                <a:srgbClr val="000000"/>
              </a:buClr>
              <a:buSzPts val="1805"/>
              <a:buChar char="○"/>
            </a:pPr>
            <a:r>
              <a:rPr lang="en" sz="1804">
                <a:solidFill>
                  <a:srgbClr val="000000"/>
                </a:solidFill>
              </a:rPr>
              <a:t>Provided the code to load input data and to train and create a Kmeans object</a:t>
            </a:r>
            <a:endParaRPr sz="1804">
              <a:solidFill>
                <a:srgbClr val="000000"/>
              </a:solidFill>
            </a:endParaRPr>
          </a:p>
          <a:p>
            <a:pPr marL="457200" lvl="0" indent="-343217" algn="l" rtl="0">
              <a:lnSpc>
                <a:spcPct val="95000"/>
              </a:lnSpc>
              <a:spcBef>
                <a:spcPts val="0"/>
              </a:spcBef>
              <a:spcAft>
                <a:spcPts val="0"/>
              </a:spcAft>
              <a:buClr>
                <a:schemeClr val="accent5"/>
              </a:buClr>
              <a:buSzPts val="1805"/>
              <a:buChar char="●"/>
            </a:pPr>
            <a:r>
              <a:rPr lang="en" sz="1804">
                <a:solidFill>
                  <a:schemeClr val="accent5"/>
                </a:solidFill>
              </a:rPr>
              <a:t>Utilized classifying program taken from class (9/17) and encoder program as a base for the classifying phase of the project</a:t>
            </a:r>
            <a:endParaRPr sz="1804">
              <a:solidFill>
                <a:schemeClr val="accent5"/>
              </a:solidFill>
            </a:endParaRPr>
          </a:p>
          <a:p>
            <a:pPr marL="914400" lvl="1" indent="-343217" algn="l" rtl="0">
              <a:lnSpc>
                <a:spcPct val="95000"/>
              </a:lnSpc>
              <a:spcBef>
                <a:spcPts val="0"/>
              </a:spcBef>
              <a:spcAft>
                <a:spcPts val="0"/>
              </a:spcAft>
              <a:buClr>
                <a:srgbClr val="000000"/>
              </a:buClr>
              <a:buSzPts val="1805"/>
              <a:buChar char="○"/>
            </a:pPr>
            <a:r>
              <a:rPr lang="en" sz="1804">
                <a:solidFill>
                  <a:srgbClr val="000000"/>
                </a:solidFill>
              </a:rPr>
              <a:t>Provided the code to use the label encoder (to convert the drill categories to numbers for the classifier to work) and to set up the classifier and evaluate its performance</a:t>
            </a:r>
            <a:endParaRPr sz="1804">
              <a:solidFill>
                <a:srgbClr val="000000"/>
              </a:solidFill>
            </a:endParaRPr>
          </a:p>
          <a:p>
            <a:pPr marL="457200" lvl="0" indent="-343217" algn="l" rtl="0">
              <a:lnSpc>
                <a:spcPct val="95000"/>
              </a:lnSpc>
              <a:spcBef>
                <a:spcPts val="0"/>
              </a:spcBef>
              <a:spcAft>
                <a:spcPts val="0"/>
              </a:spcAft>
              <a:buClr>
                <a:schemeClr val="accent5"/>
              </a:buClr>
              <a:buSzPts val="1805"/>
              <a:buChar char="●"/>
            </a:pPr>
            <a:r>
              <a:rPr lang="en" sz="1804">
                <a:solidFill>
                  <a:schemeClr val="accent5"/>
                </a:solidFill>
              </a:rPr>
              <a:t>Utilized lots of online sources for the GUI development phase of the project</a:t>
            </a:r>
            <a:endParaRPr sz="1804">
              <a:solidFill>
                <a:schemeClr val="accent5"/>
              </a:solidFill>
            </a:endParaRPr>
          </a:p>
          <a:p>
            <a:pPr marL="914400" lvl="1" indent="-343217" algn="l" rtl="0">
              <a:lnSpc>
                <a:spcPct val="95000"/>
              </a:lnSpc>
              <a:spcBef>
                <a:spcPts val="0"/>
              </a:spcBef>
              <a:spcAft>
                <a:spcPts val="0"/>
              </a:spcAft>
              <a:buClr>
                <a:srgbClr val="000000"/>
              </a:buClr>
              <a:buSzPts val="1805"/>
              <a:buChar char="○"/>
            </a:pPr>
            <a:r>
              <a:rPr lang="en" sz="1804">
                <a:solidFill>
                  <a:srgbClr val="000000"/>
                </a:solidFill>
              </a:rPr>
              <a:t>Provided the code to create widgets, configure text and colors, and add the drag-and-drop file functionality</a:t>
            </a:r>
            <a:endParaRPr sz="1804">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5"/>
          <p:cNvSpPr txBox="1">
            <a:spLocks noGrp="1"/>
          </p:cNvSpPr>
          <p:nvPr>
            <p:ph type="title"/>
          </p:nvPr>
        </p:nvSpPr>
        <p:spPr>
          <a:xfrm>
            <a:off x="171900" y="164025"/>
            <a:ext cx="8660400" cy="992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sz="3900">
                <a:solidFill>
                  <a:schemeClr val="accent5"/>
                </a:solidFill>
              </a:rPr>
              <a:t>Challenges &amp; Areas of Improvement</a:t>
            </a:r>
            <a:endParaRPr sz="3900">
              <a:solidFill>
                <a:schemeClr val="accent5"/>
              </a:solidFill>
            </a:endParaRPr>
          </a:p>
        </p:txBody>
      </p:sp>
      <p:pic>
        <p:nvPicPr>
          <p:cNvPr id="147" name="Google Shape;147;p25"/>
          <p:cNvPicPr preferRelativeResize="0"/>
          <p:nvPr/>
        </p:nvPicPr>
        <p:blipFill>
          <a:blip r:embed="rId3">
            <a:alphaModFix/>
          </a:blip>
          <a:stretch>
            <a:fillRect/>
          </a:stretch>
        </p:blipFill>
        <p:spPr>
          <a:xfrm>
            <a:off x="410025" y="2106025"/>
            <a:ext cx="4494101" cy="2004650"/>
          </a:xfrm>
          <a:prstGeom prst="rect">
            <a:avLst/>
          </a:prstGeom>
          <a:noFill/>
          <a:ln>
            <a:noFill/>
          </a:ln>
        </p:spPr>
      </p:pic>
      <p:sp>
        <p:nvSpPr>
          <p:cNvPr id="148" name="Google Shape;148;p25"/>
          <p:cNvSpPr txBox="1"/>
          <p:nvPr/>
        </p:nvSpPr>
        <p:spPr>
          <a:xfrm>
            <a:off x="5142250" y="1557925"/>
            <a:ext cx="3880200" cy="3361800"/>
          </a:xfrm>
          <a:prstGeom prst="rect">
            <a:avLst/>
          </a:prstGeom>
          <a:noFill/>
          <a:ln>
            <a:noFill/>
          </a:ln>
        </p:spPr>
        <p:txBody>
          <a:bodyPr spcFirstLastPara="1" wrap="square" lIns="91425" tIns="91425" rIns="91425" bIns="91425" anchor="t" anchorCtr="0">
            <a:noAutofit/>
          </a:bodyPr>
          <a:lstStyle/>
          <a:p>
            <a:pPr marL="457200" lvl="0" indent="-361950" algn="l" rtl="0">
              <a:spcBef>
                <a:spcPts val="0"/>
              </a:spcBef>
              <a:spcAft>
                <a:spcPts val="0"/>
              </a:spcAft>
              <a:buSzPts val="2100"/>
              <a:buFont typeface="Roboto"/>
              <a:buChar char="●"/>
            </a:pPr>
            <a:r>
              <a:rPr lang="en" sz="2100">
                <a:latin typeface="Roboto"/>
                <a:ea typeface="Roboto"/>
                <a:cs typeface="Roboto"/>
                <a:sym typeface="Roboto"/>
              </a:rPr>
              <a:t>Struggled with the accuracy of the classifier responsible for predicting the drill categories for each cluster</a:t>
            </a:r>
            <a:endParaRPr sz="2100">
              <a:latin typeface="Roboto"/>
              <a:ea typeface="Roboto"/>
              <a:cs typeface="Roboto"/>
              <a:sym typeface="Roboto"/>
            </a:endParaRPr>
          </a:p>
          <a:p>
            <a:pPr marL="457200" lvl="0" indent="-361950" algn="l" rtl="0">
              <a:spcBef>
                <a:spcPts val="0"/>
              </a:spcBef>
              <a:spcAft>
                <a:spcPts val="0"/>
              </a:spcAft>
              <a:buSzPts val="2100"/>
              <a:buFont typeface="Roboto"/>
              <a:buChar char="●"/>
            </a:pPr>
            <a:r>
              <a:rPr lang="en" sz="2100">
                <a:latin typeface="Roboto"/>
                <a:ea typeface="Roboto"/>
                <a:cs typeface="Roboto"/>
                <a:sym typeface="Roboto"/>
              </a:rPr>
              <a:t>Attempted to increase performance by including practice and game data for the previous players labeled dataset</a:t>
            </a:r>
            <a:endParaRPr sz="2100">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6"/>
          <p:cNvSpPr txBox="1">
            <a:spLocks noGrp="1"/>
          </p:cNvSpPr>
          <p:nvPr>
            <p:ph type="title"/>
          </p:nvPr>
        </p:nvSpPr>
        <p:spPr>
          <a:xfrm>
            <a:off x="311725" y="500925"/>
            <a:ext cx="3672900" cy="4268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dirty="0">
                <a:solidFill>
                  <a:schemeClr val="accent5"/>
                </a:solidFill>
              </a:rPr>
              <a:t>Thank You!</a:t>
            </a:r>
            <a:endParaRPr sz="3900" dirty="0">
              <a:solidFill>
                <a:schemeClr val="accent5"/>
              </a:solidFill>
            </a:endParaRPr>
          </a:p>
        </p:txBody>
      </p:sp>
      <p:pic>
        <p:nvPicPr>
          <p:cNvPr id="154" name="Google Shape;154;p26"/>
          <p:cNvPicPr preferRelativeResize="0"/>
          <p:nvPr/>
        </p:nvPicPr>
        <p:blipFill rotWithShape="1">
          <a:blip r:embed="rId3">
            <a:alphaModFix/>
          </a:blip>
          <a:srcRect t="19761" b="10087"/>
          <a:stretch/>
        </p:blipFill>
        <p:spPr>
          <a:xfrm>
            <a:off x="4851400" y="749200"/>
            <a:ext cx="3820374" cy="4020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311725" y="500925"/>
            <a:ext cx="3672900" cy="4268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chemeClr val="accent5"/>
                </a:solidFill>
              </a:rPr>
              <a:t>Project Summary</a:t>
            </a:r>
            <a:endParaRPr sz="3900">
              <a:solidFill>
                <a:schemeClr val="accent5"/>
              </a:solidFill>
            </a:endParaRPr>
          </a:p>
        </p:txBody>
      </p:sp>
      <p:sp>
        <p:nvSpPr>
          <p:cNvPr id="73" name="Google Shape;73;p14"/>
          <p:cNvSpPr txBox="1">
            <a:spLocks noGrp="1"/>
          </p:cNvSpPr>
          <p:nvPr>
            <p:ph type="body" idx="1"/>
          </p:nvPr>
        </p:nvSpPr>
        <p:spPr>
          <a:xfrm>
            <a:off x="4644675" y="331125"/>
            <a:ext cx="4248000" cy="46086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SzPts val="852"/>
              <a:buNone/>
            </a:pPr>
            <a:r>
              <a:rPr lang="en" sz="2105"/>
              <a:t>Utilize AI to recommend performance improvements for players on a soccer team and how to achieve those improvements</a:t>
            </a:r>
            <a:endParaRPr sz="2105"/>
          </a:p>
          <a:p>
            <a:pPr marL="457200" lvl="0" indent="-362267" algn="l" rtl="0">
              <a:lnSpc>
                <a:spcPct val="130000"/>
              </a:lnSpc>
              <a:spcBef>
                <a:spcPts val="1200"/>
              </a:spcBef>
              <a:spcAft>
                <a:spcPts val="0"/>
              </a:spcAft>
              <a:buSzPts val="2105"/>
              <a:buAutoNum type="arabicPeriod"/>
            </a:pPr>
            <a:r>
              <a:rPr lang="en" sz="2105">
                <a:solidFill>
                  <a:schemeClr val="accent4"/>
                </a:solidFill>
              </a:rPr>
              <a:t>Groups players</a:t>
            </a:r>
            <a:r>
              <a:rPr lang="en" sz="2105"/>
              <a:t> on a team based on playing style/role</a:t>
            </a:r>
            <a:endParaRPr sz="2105"/>
          </a:p>
          <a:p>
            <a:pPr marL="457200" lvl="0" indent="-381317" algn="l" rtl="0">
              <a:lnSpc>
                <a:spcPct val="130000"/>
              </a:lnSpc>
              <a:spcBef>
                <a:spcPts val="0"/>
              </a:spcBef>
              <a:spcAft>
                <a:spcPts val="0"/>
              </a:spcAft>
              <a:buSzPts val="2405"/>
              <a:buAutoNum type="arabicPeriod"/>
            </a:pPr>
            <a:r>
              <a:rPr lang="en" sz="2105">
                <a:solidFill>
                  <a:schemeClr val="accent4"/>
                </a:solidFill>
              </a:rPr>
              <a:t>Predicts the recommended drill category </a:t>
            </a:r>
            <a:r>
              <a:rPr lang="en" sz="2105">
                <a:solidFill>
                  <a:schemeClr val="lt2"/>
                </a:solidFill>
              </a:rPr>
              <a:t>that should be used to improve by that group</a:t>
            </a:r>
            <a:endParaRPr sz="2405">
              <a:solidFill>
                <a:schemeClr val="lt2"/>
              </a:solidFill>
            </a:endParaRPr>
          </a:p>
          <a:p>
            <a:pPr marL="457200" lvl="0" indent="-381317" algn="l" rtl="0">
              <a:lnSpc>
                <a:spcPct val="130000"/>
              </a:lnSpc>
              <a:spcBef>
                <a:spcPts val="0"/>
              </a:spcBef>
              <a:spcAft>
                <a:spcPts val="0"/>
              </a:spcAft>
              <a:buSzPts val="2405"/>
              <a:buAutoNum type="arabicPeriod"/>
            </a:pPr>
            <a:r>
              <a:rPr lang="en" sz="2105">
                <a:solidFill>
                  <a:schemeClr val="accent4"/>
                </a:solidFill>
              </a:rPr>
              <a:t>Presents the information </a:t>
            </a:r>
            <a:r>
              <a:rPr lang="en" sz="2105">
                <a:solidFill>
                  <a:schemeClr val="lt2"/>
                </a:solidFill>
              </a:rPr>
              <a:t>to the user</a:t>
            </a:r>
            <a:endParaRPr sz="2405">
              <a:solidFill>
                <a:schemeClr val="lt2"/>
              </a:solidFill>
            </a:endParaRPr>
          </a:p>
          <a:p>
            <a:pPr marL="0" lvl="0" indent="0" algn="l" rtl="0">
              <a:lnSpc>
                <a:spcPct val="95000"/>
              </a:lnSpc>
              <a:spcBef>
                <a:spcPts val="1200"/>
              </a:spcBef>
              <a:spcAft>
                <a:spcPts val="1200"/>
              </a:spcAft>
              <a:buSzPts val="852"/>
              <a:buNone/>
            </a:pPr>
            <a:endParaRPr sz="2105"/>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171900" y="164025"/>
            <a:ext cx="8660400" cy="9921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chemeClr val="accent5"/>
                </a:solidFill>
              </a:rPr>
              <a:t>Collecting Data</a:t>
            </a:r>
            <a:endParaRPr sz="3900">
              <a:solidFill>
                <a:schemeClr val="accent5"/>
              </a:solidFill>
            </a:endParaRPr>
          </a:p>
        </p:txBody>
      </p:sp>
      <p:pic>
        <p:nvPicPr>
          <p:cNvPr id="79" name="Google Shape;79;p15"/>
          <p:cNvPicPr preferRelativeResize="0"/>
          <p:nvPr/>
        </p:nvPicPr>
        <p:blipFill rotWithShape="1">
          <a:blip r:embed="rId3">
            <a:alphaModFix/>
          </a:blip>
          <a:srcRect l="13934"/>
          <a:stretch/>
        </p:blipFill>
        <p:spPr>
          <a:xfrm>
            <a:off x="251275" y="1505700"/>
            <a:ext cx="2908450" cy="3379400"/>
          </a:xfrm>
          <a:prstGeom prst="rect">
            <a:avLst/>
          </a:prstGeom>
          <a:noFill/>
          <a:ln>
            <a:noFill/>
          </a:ln>
        </p:spPr>
      </p:pic>
      <p:sp>
        <p:nvSpPr>
          <p:cNvPr id="80" name="Google Shape;80;p15"/>
          <p:cNvSpPr txBox="1">
            <a:spLocks noGrp="1"/>
          </p:cNvSpPr>
          <p:nvPr>
            <p:ph type="body" idx="1"/>
          </p:nvPr>
        </p:nvSpPr>
        <p:spPr>
          <a:xfrm>
            <a:off x="2677575" y="1657300"/>
            <a:ext cx="6334200" cy="3076200"/>
          </a:xfrm>
          <a:prstGeom prst="rect">
            <a:avLst/>
          </a:prstGeom>
        </p:spPr>
        <p:txBody>
          <a:bodyPr spcFirstLastPara="1" wrap="square" lIns="91425" tIns="91425" rIns="91425" bIns="91425" anchor="t" anchorCtr="0">
            <a:normAutofit lnSpcReduction="10000"/>
          </a:bodyPr>
          <a:lstStyle/>
          <a:p>
            <a:pPr marL="457200" lvl="0" indent="-368300" algn="l" rtl="0">
              <a:spcBef>
                <a:spcPts val="0"/>
              </a:spcBef>
              <a:spcAft>
                <a:spcPts val="0"/>
              </a:spcAft>
              <a:buClr>
                <a:srgbClr val="3E3E3E"/>
              </a:buClr>
              <a:buSzPts val="2200"/>
              <a:buChar char="●"/>
            </a:pPr>
            <a:r>
              <a:rPr lang="en" sz="2200">
                <a:solidFill>
                  <a:srgbClr val="3E3E3E"/>
                </a:solidFill>
              </a:rPr>
              <a:t>This system came about due to the rising prevalence of tracking systems in soccer specifically. UNA utilizes TITAN trackers</a:t>
            </a:r>
            <a:endParaRPr sz="2200">
              <a:solidFill>
                <a:srgbClr val="3E3E3E"/>
              </a:solidFill>
            </a:endParaRPr>
          </a:p>
          <a:p>
            <a:pPr marL="457200" lvl="0" indent="-368300" algn="l" rtl="0">
              <a:spcBef>
                <a:spcPts val="0"/>
              </a:spcBef>
              <a:spcAft>
                <a:spcPts val="0"/>
              </a:spcAft>
              <a:buClr>
                <a:srgbClr val="3E3E3E"/>
              </a:buClr>
              <a:buSzPts val="2200"/>
              <a:buChar char="●"/>
            </a:pPr>
            <a:r>
              <a:rPr lang="en" sz="2200">
                <a:solidFill>
                  <a:srgbClr val="3E3E3E"/>
                </a:solidFill>
              </a:rPr>
              <a:t>Trackers are able to track a player’s performance in a variety of metrics</a:t>
            </a:r>
            <a:endParaRPr sz="2200">
              <a:solidFill>
                <a:srgbClr val="3E3E3E"/>
              </a:solidFill>
            </a:endParaRPr>
          </a:p>
          <a:p>
            <a:pPr marL="914400" lvl="1" indent="-368300" algn="l" rtl="0">
              <a:spcBef>
                <a:spcPts val="0"/>
              </a:spcBef>
              <a:spcAft>
                <a:spcPts val="0"/>
              </a:spcAft>
              <a:buClr>
                <a:srgbClr val="3E3E3E"/>
              </a:buClr>
              <a:buSzPts val="2200"/>
              <a:buChar char="○"/>
            </a:pPr>
            <a:r>
              <a:rPr lang="en" sz="2200">
                <a:solidFill>
                  <a:srgbClr val="3E3E3E"/>
                </a:solidFill>
              </a:rPr>
              <a:t>speed, distance, load (intensity and duration of effort), sprint count, active time, and more</a:t>
            </a:r>
            <a:endParaRPr sz="2200">
              <a:solidFill>
                <a:srgbClr val="3E3E3E"/>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6"/>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86" name="Google Shape;86;p16"/>
          <p:cNvSpPr txBox="1">
            <a:spLocks noGrp="1"/>
          </p:cNvSpPr>
          <p:nvPr>
            <p:ph type="title"/>
          </p:nvPr>
        </p:nvSpPr>
        <p:spPr>
          <a:xfrm>
            <a:off x="6376800" y="437550"/>
            <a:ext cx="2552700" cy="4268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chemeClr val="accent5"/>
                </a:solidFill>
              </a:rPr>
              <a:t>Project Details</a:t>
            </a:r>
            <a:endParaRPr sz="3900">
              <a:solidFill>
                <a:schemeClr val="accent5"/>
              </a:solidFill>
            </a:endParaRPr>
          </a:p>
        </p:txBody>
      </p:sp>
      <p:sp>
        <p:nvSpPr>
          <p:cNvPr id="87" name="Google Shape;87;p16"/>
          <p:cNvSpPr txBox="1"/>
          <p:nvPr/>
        </p:nvSpPr>
        <p:spPr>
          <a:xfrm>
            <a:off x="2650" y="-7950"/>
            <a:ext cx="6138300" cy="5143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dk2"/>
              </a:solidFill>
              <a:latin typeface="Roboto"/>
              <a:ea typeface="Roboto"/>
              <a:cs typeface="Roboto"/>
              <a:sym typeface="Roboto"/>
            </a:endParaRPr>
          </a:p>
        </p:txBody>
      </p:sp>
      <p:sp>
        <p:nvSpPr>
          <p:cNvPr id="88" name="Google Shape;88;p16"/>
          <p:cNvSpPr txBox="1">
            <a:spLocks noGrp="1"/>
          </p:cNvSpPr>
          <p:nvPr>
            <p:ph type="body" idx="1"/>
          </p:nvPr>
        </p:nvSpPr>
        <p:spPr>
          <a:xfrm>
            <a:off x="121600" y="137575"/>
            <a:ext cx="5887200" cy="4921200"/>
          </a:xfrm>
          <a:prstGeom prst="rect">
            <a:avLst/>
          </a:prstGeom>
        </p:spPr>
        <p:txBody>
          <a:bodyPr spcFirstLastPara="1" wrap="square" lIns="91425" tIns="91425" rIns="91425" bIns="91425" anchor="t" anchorCtr="0">
            <a:noAutofit/>
          </a:bodyPr>
          <a:lstStyle/>
          <a:p>
            <a:pPr marL="457200" lvl="0" indent="-339725" algn="l" rtl="0">
              <a:lnSpc>
                <a:spcPct val="130000"/>
              </a:lnSpc>
              <a:spcBef>
                <a:spcPts val="0"/>
              </a:spcBef>
              <a:spcAft>
                <a:spcPts val="0"/>
              </a:spcAft>
              <a:buClr>
                <a:srgbClr val="000000"/>
              </a:buClr>
              <a:buSzPts val="1750"/>
              <a:buAutoNum type="arabicPeriod"/>
            </a:pPr>
            <a:r>
              <a:rPr lang="en" sz="1750">
                <a:solidFill>
                  <a:schemeClr val="accent4"/>
                </a:solidFill>
              </a:rPr>
              <a:t>Groups players</a:t>
            </a:r>
            <a:r>
              <a:rPr lang="en" sz="1750">
                <a:solidFill>
                  <a:srgbClr val="000000"/>
                </a:solidFill>
              </a:rPr>
              <a:t> on a team based on playing style/role</a:t>
            </a:r>
            <a:endParaRPr sz="1750">
              <a:solidFill>
                <a:srgbClr val="000000"/>
              </a:solidFill>
            </a:endParaRPr>
          </a:p>
          <a:p>
            <a:pPr marL="914400" lvl="1" indent="-339725" algn="l" rtl="0">
              <a:lnSpc>
                <a:spcPct val="130000"/>
              </a:lnSpc>
              <a:spcBef>
                <a:spcPts val="0"/>
              </a:spcBef>
              <a:spcAft>
                <a:spcPts val="0"/>
              </a:spcAft>
              <a:buClr>
                <a:srgbClr val="000000"/>
              </a:buClr>
              <a:buSzPts val="1750"/>
              <a:buChar char="○"/>
            </a:pPr>
            <a:r>
              <a:rPr lang="en" sz="1750">
                <a:solidFill>
                  <a:srgbClr val="000000"/>
                </a:solidFill>
              </a:rPr>
              <a:t>Use clustering on data collected from TITAN data of the current UNA season</a:t>
            </a:r>
            <a:endParaRPr sz="1750">
              <a:solidFill>
                <a:srgbClr val="000000"/>
              </a:solidFill>
            </a:endParaRPr>
          </a:p>
          <a:p>
            <a:pPr marL="457200" lvl="0" indent="-339725" algn="l" rtl="0">
              <a:lnSpc>
                <a:spcPct val="130000"/>
              </a:lnSpc>
              <a:spcBef>
                <a:spcPts val="0"/>
              </a:spcBef>
              <a:spcAft>
                <a:spcPts val="0"/>
              </a:spcAft>
              <a:buClr>
                <a:srgbClr val="000000"/>
              </a:buClr>
              <a:buSzPts val="1750"/>
              <a:buAutoNum type="arabicPeriod"/>
            </a:pPr>
            <a:r>
              <a:rPr lang="en" sz="1750">
                <a:solidFill>
                  <a:schemeClr val="accent4"/>
                </a:solidFill>
              </a:rPr>
              <a:t>Predicts the recommended drill category </a:t>
            </a:r>
            <a:r>
              <a:rPr lang="en" sz="1750">
                <a:solidFill>
                  <a:srgbClr val="000000"/>
                </a:solidFill>
              </a:rPr>
              <a:t>that should be used to improve by that group</a:t>
            </a:r>
            <a:endParaRPr sz="1750">
              <a:solidFill>
                <a:srgbClr val="000000"/>
              </a:solidFill>
            </a:endParaRPr>
          </a:p>
          <a:p>
            <a:pPr marL="914400" lvl="1" indent="-339725" algn="l" rtl="0">
              <a:lnSpc>
                <a:spcPct val="130000"/>
              </a:lnSpc>
              <a:spcBef>
                <a:spcPts val="0"/>
              </a:spcBef>
              <a:spcAft>
                <a:spcPts val="0"/>
              </a:spcAft>
              <a:buClr>
                <a:srgbClr val="000000"/>
              </a:buClr>
              <a:buSzPts val="1750"/>
              <a:buChar char="○"/>
            </a:pPr>
            <a:r>
              <a:rPr lang="en" sz="1750">
                <a:solidFill>
                  <a:srgbClr val="000000"/>
                </a:solidFill>
              </a:rPr>
              <a:t>Use a random forest classifier trained on labeled TITAN data from the 2023 UNA season to predict which drill category to suggest for each group</a:t>
            </a:r>
            <a:endParaRPr sz="1750">
              <a:solidFill>
                <a:srgbClr val="000000"/>
              </a:solidFill>
            </a:endParaRPr>
          </a:p>
          <a:p>
            <a:pPr marL="457200" lvl="0" indent="-339725" algn="l" rtl="0">
              <a:lnSpc>
                <a:spcPct val="130000"/>
              </a:lnSpc>
              <a:spcBef>
                <a:spcPts val="0"/>
              </a:spcBef>
              <a:spcAft>
                <a:spcPts val="0"/>
              </a:spcAft>
              <a:buClr>
                <a:srgbClr val="000000"/>
              </a:buClr>
              <a:buSzPts val="1750"/>
              <a:buAutoNum type="arabicPeriod"/>
            </a:pPr>
            <a:r>
              <a:rPr lang="en" sz="1750">
                <a:solidFill>
                  <a:schemeClr val="accent4"/>
                </a:solidFill>
              </a:rPr>
              <a:t>Presents the information </a:t>
            </a:r>
            <a:r>
              <a:rPr lang="en" sz="1750">
                <a:solidFill>
                  <a:srgbClr val="000000"/>
                </a:solidFill>
              </a:rPr>
              <a:t>to the user</a:t>
            </a:r>
            <a:endParaRPr sz="1750">
              <a:solidFill>
                <a:srgbClr val="000000"/>
              </a:solidFill>
            </a:endParaRPr>
          </a:p>
          <a:p>
            <a:pPr marL="914400" lvl="1" indent="-339725" algn="l" rtl="0">
              <a:lnSpc>
                <a:spcPct val="130000"/>
              </a:lnSpc>
              <a:spcBef>
                <a:spcPts val="0"/>
              </a:spcBef>
              <a:spcAft>
                <a:spcPts val="0"/>
              </a:spcAft>
              <a:buClr>
                <a:srgbClr val="000000"/>
              </a:buClr>
              <a:buSzPts val="1750"/>
              <a:buChar char="○"/>
            </a:pPr>
            <a:r>
              <a:rPr lang="en" sz="1750">
                <a:solidFill>
                  <a:srgbClr val="000000"/>
                </a:solidFill>
              </a:rPr>
              <a:t>Create graphical user interface (GUI) that is able to take in TITAN data and give the recommended drill category and exercises in the category</a:t>
            </a:r>
            <a:endParaRPr sz="1750">
              <a:solidFill>
                <a:srgbClr val="000000"/>
              </a:solidFill>
            </a:endParaRPr>
          </a:p>
          <a:p>
            <a:pPr marL="0" lvl="0" indent="0" algn="l" rtl="0">
              <a:lnSpc>
                <a:spcPct val="95000"/>
              </a:lnSpc>
              <a:spcBef>
                <a:spcPts val="1200"/>
              </a:spcBef>
              <a:spcAft>
                <a:spcPts val="1200"/>
              </a:spcAft>
              <a:buSzPts val="852"/>
              <a:buNone/>
            </a:pPr>
            <a:endParaRPr sz="1750"/>
          </a:p>
        </p:txBody>
      </p:sp>
      <p:pic>
        <p:nvPicPr>
          <p:cNvPr id="89" name="Google Shape;89;p16"/>
          <p:cNvPicPr preferRelativeResize="0"/>
          <p:nvPr/>
        </p:nvPicPr>
        <p:blipFill>
          <a:blip r:embed="rId3">
            <a:alphaModFix/>
          </a:blip>
          <a:stretch>
            <a:fillRect/>
          </a:stretch>
        </p:blipFill>
        <p:spPr>
          <a:xfrm>
            <a:off x="241875" y="2319050"/>
            <a:ext cx="744975" cy="744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Recording">
            <a:hlinkClick r:id="" action="ppaction://media"/>
            <a:extLst>
              <a:ext uri="{FF2B5EF4-FFF2-40B4-BE49-F238E27FC236}">
                <a16:creationId xmlns:a16="http://schemas.microsoft.com/office/drawing/2014/main" id="{1F0292C3-BFA8-00C2-F3BD-C23F75EF124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341" y="174560"/>
            <a:ext cx="8995317" cy="4794379"/>
          </a:xfrm>
          <a:prstGeom prst="rect">
            <a:avLst/>
          </a:prstGeom>
        </p:spPr>
      </p:pic>
    </p:spTree>
    <p:extLst>
      <p:ext uri="{BB962C8B-B14F-4D97-AF65-F5344CB8AC3E}">
        <p14:creationId xmlns:p14="http://schemas.microsoft.com/office/powerpoint/2010/main" val="376270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4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8"/>
          <p:cNvSpPr txBox="1">
            <a:spLocks noGrp="1"/>
          </p:cNvSpPr>
          <p:nvPr>
            <p:ph type="title" idx="4294967295"/>
          </p:nvPr>
        </p:nvSpPr>
        <p:spPr>
          <a:xfrm>
            <a:off x="241800" y="4225400"/>
            <a:ext cx="8660400" cy="7143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910">
                <a:solidFill>
                  <a:schemeClr val="accent5"/>
                </a:solidFill>
              </a:rPr>
              <a:t>User-Provided Dataset</a:t>
            </a:r>
            <a:endParaRPr sz="2910">
              <a:solidFill>
                <a:schemeClr val="accent5"/>
              </a:solidFill>
            </a:endParaRPr>
          </a:p>
        </p:txBody>
      </p:sp>
      <p:pic>
        <p:nvPicPr>
          <p:cNvPr id="101" name="Google Shape;101;p18"/>
          <p:cNvPicPr preferRelativeResize="0"/>
          <p:nvPr/>
        </p:nvPicPr>
        <p:blipFill>
          <a:blip r:embed="rId3">
            <a:alphaModFix/>
          </a:blip>
          <a:stretch>
            <a:fillRect/>
          </a:stretch>
        </p:blipFill>
        <p:spPr>
          <a:xfrm>
            <a:off x="152400" y="322025"/>
            <a:ext cx="8839199" cy="370714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9"/>
          <p:cNvSpPr txBox="1">
            <a:spLocks noGrp="1"/>
          </p:cNvSpPr>
          <p:nvPr>
            <p:ph type="title" idx="4294967295"/>
          </p:nvPr>
        </p:nvSpPr>
        <p:spPr>
          <a:xfrm>
            <a:off x="241800" y="4225400"/>
            <a:ext cx="8660400" cy="714300"/>
          </a:xfrm>
          <a:prstGeom prst="rect">
            <a:avLst/>
          </a:prstGeom>
          <a:solidFill>
            <a:schemeClr val="dk1"/>
          </a:solidFill>
        </p:spPr>
        <p:txBody>
          <a:bodyPr spcFirstLastPara="1" wrap="square" lIns="91425" tIns="91425" rIns="91425" bIns="91425" anchor="ctr" anchorCtr="0">
            <a:noAutofit/>
          </a:bodyPr>
          <a:lstStyle/>
          <a:p>
            <a:pPr marL="0" lvl="0" indent="0" algn="ctr" rtl="0">
              <a:spcBef>
                <a:spcPts val="0"/>
              </a:spcBef>
              <a:spcAft>
                <a:spcPts val="0"/>
              </a:spcAft>
              <a:buSzPts val="990"/>
              <a:buNone/>
            </a:pPr>
            <a:r>
              <a:rPr lang="en" sz="2910">
                <a:solidFill>
                  <a:schemeClr val="accent5"/>
                </a:solidFill>
              </a:rPr>
              <a:t>Labeled Training Dataset </a:t>
            </a:r>
            <a:endParaRPr sz="2910">
              <a:solidFill>
                <a:schemeClr val="accent5"/>
              </a:solidFill>
            </a:endParaRPr>
          </a:p>
        </p:txBody>
      </p:sp>
      <p:pic>
        <p:nvPicPr>
          <p:cNvPr id="107" name="Google Shape;107;p19"/>
          <p:cNvPicPr preferRelativeResize="0"/>
          <p:nvPr/>
        </p:nvPicPr>
        <p:blipFill rotWithShape="1">
          <a:blip r:embed="rId3">
            <a:alphaModFix/>
          </a:blip>
          <a:srcRect t="566"/>
          <a:stretch/>
        </p:blipFill>
        <p:spPr>
          <a:xfrm>
            <a:off x="85525" y="255625"/>
            <a:ext cx="8972927" cy="3891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0"/>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13" name="Google Shape;113;p20"/>
          <p:cNvSpPr txBox="1"/>
          <p:nvPr/>
        </p:nvSpPr>
        <p:spPr>
          <a:xfrm>
            <a:off x="2650" y="0"/>
            <a:ext cx="6138300" cy="5143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dk2"/>
              </a:solidFill>
              <a:latin typeface="Roboto"/>
              <a:ea typeface="Roboto"/>
              <a:cs typeface="Roboto"/>
              <a:sym typeface="Roboto"/>
            </a:endParaRPr>
          </a:p>
        </p:txBody>
      </p:sp>
      <p:sp>
        <p:nvSpPr>
          <p:cNvPr id="114" name="Google Shape;114;p20"/>
          <p:cNvSpPr txBox="1"/>
          <p:nvPr/>
        </p:nvSpPr>
        <p:spPr>
          <a:xfrm>
            <a:off x="2650" y="0"/>
            <a:ext cx="6337800" cy="5143500"/>
          </a:xfrm>
          <a:prstGeom prst="rect">
            <a:avLst/>
          </a:prstGeom>
          <a:solidFill>
            <a:schemeClr val="dk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dk2"/>
              </a:solidFill>
              <a:latin typeface="Roboto"/>
              <a:ea typeface="Roboto"/>
              <a:cs typeface="Roboto"/>
              <a:sym typeface="Roboto"/>
            </a:endParaRPr>
          </a:p>
        </p:txBody>
      </p:sp>
      <p:sp>
        <p:nvSpPr>
          <p:cNvPr id="115" name="Google Shape;115;p20"/>
          <p:cNvSpPr txBox="1">
            <a:spLocks noGrp="1"/>
          </p:cNvSpPr>
          <p:nvPr>
            <p:ph type="title"/>
          </p:nvPr>
        </p:nvSpPr>
        <p:spPr>
          <a:xfrm>
            <a:off x="381900" y="481475"/>
            <a:ext cx="3203100" cy="2090400"/>
          </a:xfrm>
          <a:prstGeom prst="rect">
            <a:avLst/>
          </a:prstGeom>
          <a:solidFill>
            <a:schemeClr val="lt1"/>
          </a:solidFill>
        </p:spPr>
        <p:txBody>
          <a:bodyPr spcFirstLastPara="1" wrap="square" lIns="91425" tIns="91425" rIns="91425" bIns="91425" anchor="ctr" anchorCtr="0">
            <a:normAutofit/>
          </a:bodyPr>
          <a:lstStyle/>
          <a:p>
            <a:pPr marL="0" lvl="0" indent="0" algn="ctr" rtl="0">
              <a:spcBef>
                <a:spcPts val="0"/>
              </a:spcBef>
              <a:spcAft>
                <a:spcPts val="0"/>
              </a:spcAft>
              <a:buNone/>
            </a:pPr>
            <a:r>
              <a:rPr lang="en" sz="3900">
                <a:solidFill>
                  <a:schemeClr val="accent5"/>
                </a:solidFill>
              </a:rPr>
              <a:t>Categories of Drills</a:t>
            </a:r>
            <a:endParaRPr sz="3900">
              <a:solidFill>
                <a:schemeClr val="accent5"/>
              </a:solidFill>
            </a:endParaRPr>
          </a:p>
        </p:txBody>
      </p:sp>
      <p:pic>
        <p:nvPicPr>
          <p:cNvPr id="116" name="Google Shape;116;p20"/>
          <p:cNvPicPr preferRelativeResize="0"/>
          <p:nvPr/>
        </p:nvPicPr>
        <p:blipFill rotWithShape="1">
          <a:blip r:embed="rId3">
            <a:alphaModFix/>
          </a:blip>
          <a:srcRect r="46383"/>
          <a:stretch/>
        </p:blipFill>
        <p:spPr>
          <a:xfrm>
            <a:off x="4400163" y="229537"/>
            <a:ext cx="4159925" cy="2029586"/>
          </a:xfrm>
          <a:prstGeom prst="rect">
            <a:avLst/>
          </a:prstGeom>
          <a:noFill/>
          <a:ln>
            <a:noFill/>
          </a:ln>
        </p:spPr>
      </p:pic>
      <p:pic>
        <p:nvPicPr>
          <p:cNvPr id="117" name="Google Shape;117;p20"/>
          <p:cNvPicPr preferRelativeResize="0"/>
          <p:nvPr/>
        </p:nvPicPr>
        <p:blipFill rotWithShape="1">
          <a:blip r:embed="rId4">
            <a:alphaModFix/>
          </a:blip>
          <a:srcRect l="24797" t="57406" r="5525" b="21217"/>
          <a:stretch/>
        </p:blipFill>
        <p:spPr>
          <a:xfrm>
            <a:off x="634850" y="3064025"/>
            <a:ext cx="7307599" cy="1779651"/>
          </a:xfrm>
          <a:prstGeom prst="rect">
            <a:avLst/>
          </a:prstGeom>
          <a:noFill/>
          <a:ln>
            <a:noFill/>
          </a:ln>
        </p:spPr>
      </p:pic>
      <p:cxnSp>
        <p:nvCxnSpPr>
          <p:cNvPr id="118" name="Google Shape;118;p20"/>
          <p:cNvCxnSpPr/>
          <p:nvPr/>
        </p:nvCxnSpPr>
        <p:spPr>
          <a:xfrm flipH="1">
            <a:off x="7440375" y="2396475"/>
            <a:ext cx="626100" cy="1178700"/>
          </a:xfrm>
          <a:prstGeom prst="straightConnector1">
            <a:avLst/>
          </a:prstGeom>
          <a:noFill/>
          <a:ln w="76200" cap="flat" cmpd="sng">
            <a:solidFill>
              <a:schemeClr val="accent5"/>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1"/>
          <p:cNvPicPr preferRelativeResize="0"/>
          <p:nvPr/>
        </p:nvPicPr>
        <p:blipFill>
          <a:blip r:embed="rId3">
            <a:alphaModFix/>
          </a:blip>
          <a:stretch>
            <a:fillRect/>
          </a:stretch>
        </p:blipFill>
        <p:spPr>
          <a:xfrm>
            <a:off x="88963" y="261315"/>
            <a:ext cx="8966077" cy="4620873"/>
          </a:xfrm>
          <a:prstGeom prst="rect">
            <a:avLst/>
          </a:prstGeom>
          <a:noFill/>
          <a:ln>
            <a:noFill/>
          </a:ln>
        </p:spPr>
      </p:pic>
    </p:spTree>
  </p:cSld>
  <p:clrMapOvr>
    <a:masterClrMapping/>
  </p:clrMapOvr>
</p:sld>
</file>

<file path=ppt/theme/theme1.xml><?xml version="1.0" encoding="utf-8"?>
<a:theme xmlns:a="http://schemas.openxmlformats.org/drawingml/2006/main" name="Paradigm">
  <a:themeElements>
    <a:clrScheme name="Paradigm">
      <a:dk1>
        <a:srgbClr val="ECB8B8"/>
      </a:dk1>
      <a:lt1>
        <a:srgbClr val="FFFFFF"/>
      </a:lt1>
      <a:dk2>
        <a:srgbClr val="666666"/>
      </a:dk2>
      <a:lt2>
        <a:srgbClr val="626B73"/>
      </a:lt2>
      <a:accent1>
        <a:srgbClr val="002F4A"/>
      </a:accent1>
      <a:accent2>
        <a:srgbClr val="D9C4B1"/>
      </a:accent2>
      <a:accent3>
        <a:srgbClr val="EDE3DA"/>
      </a:accent3>
      <a:accent4>
        <a:srgbClr val="B85741"/>
      </a:accent4>
      <a:accent5>
        <a:srgbClr val="C94444"/>
      </a:accent5>
      <a:accent6>
        <a:srgbClr val="D0F6FF"/>
      </a:accent6>
      <a:hlink>
        <a:srgbClr val="6F3737"/>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1156</Words>
  <Application>Microsoft Office PowerPoint</Application>
  <PresentationFormat>On-screen Show (16:9)</PresentationFormat>
  <Paragraphs>73</Paragraphs>
  <Slides>14</Slides>
  <Notes>14</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Roboto</vt:lpstr>
      <vt:lpstr>Arial</vt:lpstr>
      <vt:lpstr>Merriweather</vt:lpstr>
      <vt:lpstr>Paradigm</vt:lpstr>
      <vt:lpstr>Performance Recommendation System For Soccer Players</vt:lpstr>
      <vt:lpstr>Project Summary</vt:lpstr>
      <vt:lpstr>Collecting Data</vt:lpstr>
      <vt:lpstr>Project Details</vt:lpstr>
      <vt:lpstr>PowerPoint Presentation</vt:lpstr>
      <vt:lpstr>User-Provided Dataset</vt:lpstr>
      <vt:lpstr>Labeled Training Dataset </vt:lpstr>
      <vt:lpstr>Categories of Drills</vt:lpstr>
      <vt:lpstr>PowerPoint Presentation</vt:lpstr>
      <vt:lpstr>PowerPoint Presentation</vt:lpstr>
      <vt:lpstr>PowerPoint Presentation</vt:lpstr>
      <vt:lpstr>What I Did and Didn’t Do</vt:lpstr>
      <vt:lpstr>Challenges &amp; Areas of Improvement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Merkle, Montana Lynn</cp:lastModifiedBy>
  <cp:revision>1</cp:revision>
  <dcterms:modified xsi:type="dcterms:W3CDTF">2025-01-17T19:23:14Z</dcterms:modified>
</cp:coreProperties>
</file>